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1"/>
  </p:notesMasterIdLst>
  <p:sldIdLst>
    <p:sldId id="323" r:id="rId2"/>
    <p:sldId id="321" r:id="rId3"/>
    <p:sldId id="317" r:id="rId4"/>
    <p:sldId id="322" r:id="rId5"/>
    <p:sldId id="316" r:id="rId6"/>
    <p:sldId id="318" r:id="rId7"/>
    <p:sldId id="326" r:id="rId8"/>
    <p:sldId id="327" r:id="rId9"/>
    <p:sldId id="328" r:id="rId10"/>
    <p:sldId id="329" r:id="rId11"/>
    <p:sldId id="330" r:id="rId12"/>
    <p:sldId id="324" r:id="rId13"/>
    <p:sldId id="332" r:id="rId14"/>
    <p:sldId id="335" r:id="rId15"/>
    <p:sldId id="334" r:id="rId16"/>
    <p:sldId id="337" r:id="rId17"/>
    <p:sldId id="338" r:id="rId18"/>
    <p:sldId id="336" r:id="rId19"/>
    <p:sldId id="339" r:id="rId20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6C3956-7A72-4796-87AD-034E8A3A8694}" type="datetimeFigureOut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4C1F88-2895-4AF1-8F5B-F92D51C27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9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ACB02-1E56-4F3D-A24B-6A26E32CAB9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9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BE965-DF1F-43C4-B631-788C77D020C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2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BB3F6-B2AA-4CD6-906B-295D37865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1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A831A-833B-4A20-8DF9-B6C9F7193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03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E5102-CC4A-4E30-9778-38E4CE466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5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5709-CF2F-49F2-BCFE-F27D32663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D47B1-66AD-46AC-B8EF-945747309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33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A1F0B-6008-4800-8E4D-02142A911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0BF26-AE93-449B-A969-C3EF12D36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6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F9C94-CC5C-4644-814B-F3C86B440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A7C1B-C7F3-4C9D-9566-3AAC142C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6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9B075-9AD7-4F4B-A99B-BC5548E44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74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8EEC5-F16A-4588-88ED-DACBB10BE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5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 August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925ADD8-5731-4440-8D96-46478513BD0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0" y="404813"/>
            <a:ext cx="9139238" cy="552450"/>
            <a:chOff x="0" y="288"/>
            <a:chExt cx="5757" cy="348"/>
          </a:xfrm>
        </p:grpSpPr>
        <p:graphicFrame>
          <p:nvGraphicFramePr>
            <p:cNvPr id="1031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2" y="288"/>
            <a:ext cx="106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Document" r:id="rId14" imgW="1371060" imgH="447664" progId="WP8Doc">
                    <p:embed/>
                  </p:oleObj>
                </mc:Choice>
                <mc:Fallback>
                  <p:oleObj name="Document" r:id="rId14" imgW="1371060" imgH="447664" progId="WP8Doc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88"/>
                          <a:ext cx="106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Line 9"/>
            <p:cNvSpPr>
              <a:spLocks noChangeShapeType="1"/>
            </p:cNvSpPr>
            <p:nvPr/>
          </p:nvSpPr>
          <p:spPr bwMode="auto">
            <a:xfrm>
              <a:off x="1623" y="541"/>
              <a:ext cx="4134" cy="12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10"/>
            <p:cNvSpPr>
              <a:spLocks noChangeShapeType="1"/>
            </p:cNvSpPr>
            <p:nvPr/>
          </p:nvSpPr>
          <p:spPr bwMode="auto">
            <a:xfrm>
              <a:off x="0" y="540"/>
              <a:ext cx="649" cy="0"/>
            </a:xfrm>
            <a:prstGeom prst="line">
              <a:avLst/>
            </a:prstGeom>
            <a:noFill/>
            <a:ln w="57150" cmpd="thinThick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331913" y="1989138"/>
            <a:ext cx="58324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/>
              <a:t>DOE Hydrokinetic Blade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/>
              <a:t>½ Scale Fabrication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Z:\DOE Hydrokinetic Blade\ARL Fabrication\First Blade\Suction Side\IMG_4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Z:\DOE Hydrokinetic Blade\ARL Fabrication\First Blade\Suction Side\IMG_4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492375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0"/>
          <p:cNvSpPr txBox="1">
            <a:spLocks noChangeArrowheads="1"/>
          </p:cNvSpPr>
          <p:nvPr/>
        </p:nvSpPr>
        <p:spPr bwMode="auto">
          <a:xfrm>
            <a:off x="3059113" y="188913"/>
            <a:ext cx="426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Suction Side Lay-up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0"/>
          <p:cNvSpPr txBox="1">
            <a:spLocks noChangeArrowheads="1"/>
          </p:cNvSpPr>
          <p:nvPr/>
        </p:nvSpPr>
        <p:spPr bwMode="auto">
          <a:xfrm>
            <a:off x="3059113" y="188913"/>
            <a:ext cx="426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Suction Side Lay-up</a:t>
            </a:r>
          </a:p>
        </p:txBody>
      </p:sp>
      <p:pic>
        <p:nvPicPr>
          <p:cNvPr id="12291" name="Picture 2" descr="Z:\DOE Hydrokinetic Blade\ARL Fabrication\First Blade\Suction Side\IMG_4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63416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3059113" y="908050"/>
            <a:ext cx="388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Vacuum Bagged for Hot De-bulk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0"/>
          <p:cNvSpPr txBox="1">
            <a:spLocks noChangeArrowheads="1"/>
          </p:cNvSpPr>
          <p:nvPr/>
        </p:nvSpPr>
        <p:spPr bwMode="auto">
          <a:xfrm>
            <a:off x="3059113" y="260350"/>
            <a:ext cx="426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Pressure Side Lay-up</a:t>
            </a:r>
          </a:p>
        </p:txBody>
      </p:sp>
      <p:pic>
        <p:nvPicPr>
          <p:cNvPr id="13315" name="Picture 3" descr="Z:\DOE Hydrokinetic Blade\ARL Fabrication\First Blade\Pressure Side\IMG_4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Z:\DOE Hydrokinetic Blade\ARL Fabrication\First Blade\Pressure Side\IMG_4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506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-6350" y="2381250"/>
            <a:ext cx="2273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PS1-PS3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2300288" y="1131888"/>
            <a:ext cx="2271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PC27</a:t>
            </a:r>
          </a:p>
        </p:txBody>
      </p:sp>
      <p:pic>
        <p:nvPicPr>
          <p:cNvPr id="13319" name="Picture 5" descr="Z:\DOE Hydrokinetic Blade\ARL Fabrication\First Blade\Pressure Side\IMG_4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506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6843713" y="2381250"/>
            <a:ext cx="2271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PC26</a:t>
            </a:r>
          </a:p>
        </p:txBody>
      </p:sp>
      <p:pic>
        <p:nvPicPr>
          <p:cNvPr id="13321" name="Picture 6" descr="Z:\DOE Hydrokinetic Blade\ARL Fabrication\First Blade\Pressure Side\IMG_42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92417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Z:\DOE Hydrokinetic Blade\ARL Fabrication\First Blade\Pressure Side\IMG_42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135063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4572000" y="2381250"/>
            <a:ext cx="2271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PC26</a:t>
            </a:r>
          </a:p>
        </p:txBody>
      </p:sp>
      <p:sp>
        <p:nvSpPr>
          <p:cNvPr id="13324" name="TextBox 1"/>
          <p:cNvSpPr txBox="1">
            <a:spLocks noChangeArrowheads="1"/>
          </p:cNvSpPr>
          <p:nvPr/>
        </p:nvSpPr>
        <p:spPr bwMode="auto">
          <a:xfrm>
            <a:off x="6843713" y="2371725"/>
            <a:ext cx="227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PC25</a:t>
            </a:r>
          </a:p>
        </p:txBody>
      </p:sp>
      <p:sp>
        <p:nvSpPr>
          <p:cNvPr id="13325" name="TextBox 1"/>
          <p:cNvSpPr txBox="1">
            <a:spLocks noChangeArrowheads="1"/>
          </p:cNvSpPr>
          <p:nvPr/>
        </p:nvSpPr>
        <p:spPr bwMode="auto">
          <a:xfrm>
            <a:off x="-6350" y="4171950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PC24</a:t>
            </a:r>
          </a:p>
        </p:txBody>
      </p:sp>
      <p:pic>
        <p:nvPicPr>
          <p:cNvPr id="13326" name="Picture 8" descr="Z:\DOE Hydrokinetic Blade\ARL Fabrication\First Blade\Pressure Side\IMG_42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92417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1"/>
          <p:cNvSpPr txBox="1">
            <a:spLocks noChangeArrowheads="1"/>
          </p:cNvSpPr>
          <p:nvPr/>
        </p:nvSpPr>
        <p:spPr bwMode="auto">
          <a:xfrm>
            <a:off x="2300288" y="4171950"/>
            <a:ext cx="227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PC23-PC18</a:t>
            </a:r>
          </a:p>
        </p:txBody>
      </p:sp>
      <p:pic>
        <p:nvPicPr>
          <p:cNvPr id="13328" name="Picture 9" descr="Z:\DOE Hydrokinetic Blade\ARL Fabrication\First Blade\Pressure Side\IMG_42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92417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Box 1"/>
          <p:cNvSpPr txBox="1">
            <a:spLocks noChangeArrowheads="1"/>
          </p:cNvSpPr>
          <p:nvPr/>
        </p:nvSpPr>
        <p:spPr bwMode="auto">
          <a:xfrm>
            <a:off x="4562475" y="4171950"/>
            <a:ext cx="227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PC17-PC14</a:t>
            </a:r>
          </a:p>
        </p:txBody>
      </p:sp>
      <p:pic>
        <p:nvPicPr>
          <p:cNvPr id="13330" name="Picture 10" descr="Z:\DOE Hydrokinetic Blade\ARL Fabrication\First Blade\Pressure Side\IMG_42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92417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Box 1"/>
          <p:cNvSpPr txBox="1">
            <a:spLocks noChangeArrowheads="1"/>
          </p:cNvSpPr>
          <p:nvPr/>
        </p:nvSpPr>
        <p:spPr bwMode="auto">
          <a:xfrm>
            <a:off x="6834188" y="4171950"/>
            <a:ext cx="227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PC13-PC10</a:t>
            </a:r>
          </a:p>
        </p:txBody>
      </p:sp>
      <p:pic>
        <p:nvPicPr>
          <p:cNvPr id="13332" name="Picture 11" descr="Z:\DOE Hydrokinetic Blade\ARL Fabrication\First Blade\Pressure Side\IMG_42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6529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Box 1"/>
          <p:cNvSpPr txBox="1">
            <a:spLocks noChangeArrowheads="1"/>
          </p:cNvSpPr>
          <p:nvPr/>
        </p:nvSpPr>
        <p:spPr bwMode="auto">
          <a:xfrm>
            <a:off x="-17463" y="6091238"/>
            <a:ext cx="227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PC9-PC6</a:t>
            </a:r>
          </a:p>
        </p:txBody>
      </p:sp>
      <p:pic>
        <p:nvPicPr>
          <p:cNvPr id="13334" name="Picture 12" descr="Z:\DOE Hydrokinetic Blade\ARL Fabrication\First Blade\Pressure Side\IMG_426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46529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TextBox 1"/>
          <p:cNvSpPr txBox="1">
            <a:spLocks noChangeArrowheads="1"/>
          </p:cNvSpPr>
          <p:nvPr/>
        </p:nvSpPr>
        <p:spPr bwMode="auto">
          <a:xfrm>
            <a:off x="2266950" y="6073775"/>
            <a:ext cx="227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PC5-PC3</a:t>
            </a:r>
          </a:p>
        </p:txBody>
      </p:sp>
      <p:pic>
        <p:nvPicPr>
          <p:cNvPr id="13336" name="Picture 13" descr="Z:\DOE Hydrokinetic Blade\ARL Fabrication\First Blade\Pressure Side\IMG_427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46529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Box 1"/>
          <p:cNvSpPr txBox="1">
            <a:spLocks noChangeArrowheads="1"/>
          </p:cNvSpPr>
          <p:nvPr/>
        </p:nvSpPr>
        <p:spPr bwMode="auto">
          <a:xfrm>
            <a:off x="4538663" y="6088063"/>
            <a:ext cx="227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PC2</a:t>
            </a:r>
          </a:p>
        </p:txBody>
      </p:sp>
      <p:pic>
        <p:nvPicPr>
          <p:cNvPr id="13338" name="Picture 14" descr="Z:\DOE Hydrokinetic Blade\ARL Fabrication\First Blade\Pressure Side\IMG_427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6529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TextBox 1"/>
          <p:cNvSpPr txBox="1">
            <a:spLocks noChangeArrowheads="1"/>
          </p:cNvSpPr>
          <p:nvPr/>
        </p:nvSpPr>
        <p:spPr bwMode="auto">
          <a:xfrm>
            <a:off x="6810375" y="6072188"/>
            <a:ext cx="227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PC1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0"/>
          <p:cNvSpPr txBox="1">
            <a:spLocks noChangeArrowheads="1"/>
          </p:cNvSpPr>
          <p:nvPr/>
        </p:nvSpPr>
        <p:spPr bwMode="auto">
          <a:xfrm>
            <a:off x="3059113" y="260350"/>
            <a:ext cx="426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Pressure Side Lay-up</a:t>
            </a:r>
          </a:p>
        </p:txBody>
      </p:sp>
      <p:pic>
        <p:nvPicPr>
          <p:cNvPr id="14339" name="Picture 3" descr="Z:\DOE Hydrokinetic Blade\ARL Fabrication\First Blade\Pressure Side\IMG_4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1765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3035300" y="981075"/>
            <a:ext cx="388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Vacuum Bagged for Hot De-bulk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0"/>
          <p:cNvSpPr txBox="1">
            <a:spLocks noChangeArrowheads="1"/>
          </p:cNvSpPr>
          <p:nvPr/>
        </p:nvSpPr>
        <p:spPr bwMode="auto">
          <a:xfrm>
            <a:off x="2987675" y="314325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Hot De-bulk</a:t>
            </a:r>
          </a:p>
        </p:txBody>
      </p:sp>
      <p:pic>
        <p:nvPicPr>
          <p:cNvPr id="15363" name="Picture 2" descr="Z:\DOE Hydrokinetic Blade\ARL Fabrication\First Blade\Hot De-bulk\IMG_4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86075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Z:\DOE Hydrokinetic Blade\ARL Fabrication\First Blade\Hot De-bulk\IMG_4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63850"/>
            <a:ext cx="4114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79388" y="1125538"/>
            <a:ext cx="8569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600"/>
              <a:t>The hot de-bulk is the process step that allows low cost, one piece fabrication of the blades.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With out-of-autoclave prepreg fabrication, a vacuum is drawn to remove all the air.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The material is then heated under vacuum for resin infusion to full compaction.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Typically the resin is then cured.  In the process being developed for the Verdant turbine blades, the pressure and suction sides are joined prior to cure.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50825" y="5948363"/>
            <a:ext cx="411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Hot de-bulk; 1 hour at 150 </a:t>
            </a:r>
            <a:r>
              <a:rPr lang="en-US" altLang="en-US" sz="1600">
                <a:latin typeface="Calibri" panose="020F0502020204030204" pitchFamily="34" charset="0"/>
              </a:rPr>
              <a:t>°</a:t>
            </a:r>
            <a:r>
              <a:rPr lang="en-US" altLang="en-US" sz="1600"/>
              <a:t>F.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633913" y="5972175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After hot de-bulk.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0"/>
          <p:cNvSpPr txBox="1">
            <a:spLocks noChangeArrowheads="1"/>
          </p:cNvSpPr>
          <p:nvPr/>
        </p:nvSpPr>
        <p:spPr bwMode="auto">
          <a:xfrm>
            <a:off x="2987675" y="314325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Prep for Cure</a:t>
            </a:r>
          </a:p>
        </p:txBody>
      </p:sp>
      <p:pic>
        <p:nvPicPr>
          <p:cNvPr id="16387" name="Picture 4" descr="Z:\DOE Hydrokinetic Blade\ARL Fabrication\First Blade\Hot De-bulk\IMG_4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44788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Z:\DOE Hydrokinetic Blade\ARL Fabrication\First Blade\Prep for Cure\IMG_4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852738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20663" y="1196975"/>
            <a:ext cx="85788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600"/>
              <a:t>The thickness at the root should be 1.2” after de-bulk. The measured value was 1.14 - 1.15”.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An additional ply was added to each half as shown below.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This additional ply will be incorporated into the ARL fabrication process since it facilitates alignment of the two halves.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0"/>
          <p:cNvSpPr txBox="1">
            <a:spLocks noChangeArrowheads="1"/>
          </p:cNvSpPr>
          <p:nvPr/>
        </p:nvSpPr>
        <p:spPr bwMode="auto">
          <a:xfrm>
            <a:off x="2987675" y="314325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Prep for Cure</a:t>
            </a:r>
          </a:p>
        </p:txBody>
      </p:sp>
      <p:pic>
        <p:nvPicPr>
          <p:cNvPr id="17411" name="Picture 2" descr="Z:\DOE Hydrokinetic Blade\ARL Fabrication\First Blade\Prep for Cure\IMG_4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Z:\DOE Hydrokinetic Blade\ARL Fabrication\First Blade\Prep for Cure\IMG_4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308225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20663" y="1196975"/>
            <a:ext cx="857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/>
              <a:t>The two halves are shown joined below.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0"/>
          <p:cNvSpPr txBox="1">
            <a:spLocks noChangeArrowheads="1"/>
          </p:cNvSpPr>
          <p:nvPr/>
        </p:nvSpPr>
        <p:spPr bwMode="auto">
          <a:xfrm>
            <a:off x="2987675" y="314325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Prep for Cure</a:t>
            </a:r>
          </a:p>
        </p:txBody>
      </p:sp>
      <p:pic>
        <p:nvPicPr>
          <p:cNvPr id="18435" name="Picture 2" descr="Z:\DOE Hydrokinetic Blade\ARL Fabrication\First Blade\Prep for Cure\IMG_4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65400"/>
            <a:ext cx="23383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Z:\DOE Hydrokinetic Blade\ARL Fabrication\First Blade\Prep for Cure\IMG_4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916113"/>
            <a:ext cx="574675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20663" y="1196975"/>
            <a:ext cx="857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/>
              <a:t>The mold is vacuum bagged and placed in a 175 </a:t>
            </a:r>
            <a:r>
              <a:rPr lang="en-US" altLang="en-US">
                <a:latin typeface="Calibri" panose="020F0502020204030204" pitchFamily="34" charset="0"/>
              </a:rPr>
              <a:t>°</a:t>
            </a:r>
            <a:r>
              <a:rPr lang="en-US" altLang="en-US"/>
              <a:t>F oven.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0"/>
          <p:cNvSpPr txBox="1">
            <a:spLocks noChangeArrowheads="1"/>
          </p:cNvSpPr>
          <p:nvPr/>
        </p:nvSpPr>
        <p:spPr bwMode="auto">
          <a:xfrm>
            <a:off x="2987675" y="314325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Cure and De-molding</a:t>
            </a:r>
          </a:p>
        </p:txBody>
      </p:sp>
      <p:pic>
        <p:nvPicPr>
          <p:cNvPr id="19459" name="Picture 2" descr="Z:\DOE Hydrokinetic Blade\ARL Fabrication\First Blade\After Cure\IMG_4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716338"/>
            <a:ext cx="4030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Z:\DOE Hydrokinetic Blade\ARL Fabrication\First Blade\After Cure\IMG_4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141663"/>
            <a:ext cx="44418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25413" y="1177925"/>
            <a:ext cx="892968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600"/>
              <a:t>The first fabrication trial indicated that the ARL process is a viable method to fabricate turbine blades in a single step.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The blade shown below was fabricated in about 8 MH.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There was a resin exotherm, but this can be eliminated by placing the mold in an oven at 140 </a:t>
            </a:r>
            <a:r>
              <a:rPr lang="en-US" altLang="en-US" sz="1600">
                <a:latin typeface="Calibri" panose="020F0502020204030204" pitchFamily="34" charset="0"/>
              </a:rPr>
              <a:t>°</a:t>
            </a:r>
            <a:r>
              <a:rPr lang="en-US" altLang="en-US" sz="1600"/>
              <a:t>F.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600"/>
              <a:t>The main issue is attaining a smooth leading edge.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0"/>
          <p:cNvSpPr txBox="1">
            <a:spLocks noChangeArrowheads="1"/>
          </p:cNvSpPr>
          <p:nvPr/>
        </p:nvSpPr>
        <p:spPr bwMode="auto">
          <a:xfrm>
            <a:off x="2987675" y="314325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Path Forward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68313" y="1341438"/>
            <a:ext cx="79914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/>
              <a:t>A minimum of two more single blades will be fabricated prior to proceeding to the three-bladed article.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/>
              <a:t>ARL will fabricate a second mold that attains a smooth parting line at the root and tip and a smooth surface at the leading edge.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/>
              <a:t>The blades will be fabricated by placing them in an oven at 140 </a:t>
            </a:r>
            <a:r>
              <a:rPr lang="en-US" altLang="en-US" sz="1600">
                <a:latin typeface="Calibri" panose="020F0502020204030204" pitchFamily="34" charset="0"/>
              </a:rPr>
              <a:t>°</a:t>
            </a:r>
            <a:r>
              <a:rPr lang="en-US" altLang="en-US" sz="1600"/>
              <a:t>F.  With this method cure takes about 24 hours, but is capable of fabricating ST94 prepreg up to 5.5” thick without exotherm.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5799138" y="1304925"/>
            <a:ext cx="1530350" cy="4970463"/>
            <a:chOff x="7286374" y="1315403"/>
            <a:chExt cx="1529385" cy="4971020"/>
          </a:xfrm>
        </p:grpSpPr>
        <p:pic>
          <p:nvPicPr>
            <p:cNvPr id="308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374" y="1315403"/>
              <a:ext cx="1529385" cy="472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Box 7"/>
            <p:cNvSpPr txBox="1">
              <a:spLocks noChangeArrowheads="1"/>
            </p:cNvSpPr>
            <p:nvPr/>
          </p:nvSpPr>
          <p:spPr bwMode="auto">
            <a:xfrm>
              <a:off x="7301766" y="5917091"/>
              <a:ext cx="149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suction</a:t>
              </a:r>
            </a:p>
          </p:txBody>
        </p:sp>
      </p:grp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7308850" y="1384300"/>
            <a:ext cx="1600200" cy="4845050"/>
            <a:chOff x="5558182" y="1347773"/>
            <a:chExt cx="1600249" cy="4846366"/>
          </a:xfrm>
        </p:grpSpPr>
        <p:sp>
          <p:nvSpPr>
            <p:cNvPr id="3085" name="TextBox 6"/>
            <p:cNvSpPr txBox="1">
              <a:spLocks noChangeArrowheads="1"/>
            </p:cNvSpPr>
            <p:nvPr/>
          </p:nvSpPr>
          <p:spPr bwMode="auto">
            <a:xfrm>
              <a:off x="5659831" y="5824807"/>
              <a:ext cx="149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pressure</a:t>
              </a:r>
            </a:p>
          </p:txBody>
        </p:sp>
        <p:pic>
          <p:nvPicPr>
            <p:cNvPr id="30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182" y="1347773"/>
              <a:ext cx="1452761" cy="4546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94113"/>
            <a:ext cx="29305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7"/>
          <p:cNvSpPr txBox="1">
            <a:spLocks noChangeArrowheads="1"/>
          </p:cNvSpPr>
          <p:nvPr/>
        </p:nvSpPr>
        <p:spPr bwMode="auto">
          <a:xfrm>
            <a:off x="715963" y="1158875"/>
            <a:ext cx="52212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3 structural ply each side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27 core plys each side</a:t>
            </a:r>
          </a:p>
        </p:txBody>
      </p:sp>
      <p:pic>
        <p:nvPicPr>
          <p:cNvPr id="3078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209800"/>
            <a:ext cx="38893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1906588" y="2386013"/>
            <a:ext cx="199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3 structural plys</a:t>
            </a:r>
          </a:p>
        </p:txBody>
      </p:sp>
      <p:sp>
        <p:nvSpPr>
          <p:cNvPr id="3080" name="TextBox 20"/>
          <p:cNvSpPr txBox="1">
            <a:spLocks noChangeArrowheads="1"/>
          </p:cNvSpPr>
          <p:nvPr/>
        </p:nvSpPr>
        <p:spPr bwMode="auto">
          <a:xfrm>
            <a:off x="3492500" y="4652963"/>
            <a:ext cx="995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27 plys</a:t>
            </a:r>
          </a:p>
        </p:txBody>
      </p:sp>
      <p:sp>
        <p:nvSpPr>
          <p:cNvPr id="3081" name="TextBox 26"/>
          <p:cNvSpPr txBox="1">
            <a:spLocks noChangeArrowheads="1"/>
          </p:cNvSpPr>
          <p:nvPr/>
        </p:nvSpPr>
        <p:spPr bwMode="auto">
          <a:xfrm>
            <a:off x="3492500" y="5753100"/>
            <a:ext cx="995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27 plys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2500" y="5373688"/>
            <a:ext cx="0" cy="1008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68688" y="4291013"/>
            <a:ext cx="23812" cy="1082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4" name="TextBox 30"/>
          <p:cNvSpPr txBox="1">
            <a:spLocks noChangeArrowheads="1"/>
          </p:cNvSpPr>
          <p:nvPr/>
        </p:nvSpPr>
        <p:spPr bwMode="auto">
          <a:xfrm>
            <a:off x="2995613" y="260350"/>
            <a:ext cx="433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Ply Development Plan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Z:\DOE Hydrokinetic Blade\ARL Fabrication\Mold Fabrication\IMG_3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52513"/>
            <a:ext cx="38655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Z:\DOE Hydrokinetic Blade\ARL Fabrication\Mold Fabrication\IMG_3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60613"/>
            <a:ext cx="4533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Z:\DOE Hydrokinetic Blade\ARL Fabrication\Mold Fabrication\IMG_39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716338"/>
            <a:ext cx="45720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Z:\DOE Hydrokinetic Blade\ARL Fabrication\Mold Fabrication\IMG_39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73688"/>
            <a:ext cx="4176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4646613" y="1052513"/>
            <a:ext cx="4318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/>
              <a:t>A mold was constructed from the NC-machined plug.  The first layer is surfacing film, followed by two plys of Gurit ST94/RC660T carbon/epoxy prepreg.</a:t>
            </a: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476375" y="1939925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plug</a:t>
            </a: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476375" y="3298825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surfacing film</a:t>
            </a: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3344863" y="4875213"/>
            <a:ext cx="1590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ST94/RC660T</a:t>
            </a:r>
          </a:p>
        </p:txBody>
      </p:sp>
      <p:sp>
        <p:nvSpPr>
          <p:cNvPr id="4106" name="TextBox 30"/>
          <p:cNvSpPr txBox="1">
            <a:spLocks noChangeArrowheads="1"/>
          </p:cNvSpPr>
          <p:nvPr/>
        </p:nvSpPr>
        <p:spPr bwMode="auto">
          <a:xfrm>
            <a:off x="3065463" y="260350"/>
            <a:ext cx="426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Mold Construction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DOE Hydrokinetic Blade\ARL Fabrication\Mold Fabrication\IMG_4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13050"/>
            <a:ext cx="46942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Z:\DOE Hydrokinetic Blade\ARL Fabrication\Mold Fabrication\IMG_4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"/>
          <p:cNvGrpSpPr>
            <a:grpSpLocks/>
          </p:cNvGrpSpPr>
          <p:nvPr/>
        </p:nvGrpSpPr>
        <p:grpSpPr bwMode="auto">
          <a:xfrm>
            <a:off x="5195888" y="1157288"/>
            <a:ext cx="3657600" cy="2208212"/>
            <a:chOff x="5195503" y="1157590"/>
            <a:chExt cx="3657600" cy="2208179"/>
          </a:xfrm>
        </p:grpSpPr>
        <p:pic>
          <p:nvPicPr>
            <p:cNvPr id="5127" name="Picture 4" descr="Z:\DOE Hydrokinetic Blade\ARL Fabrication\Mold Fabrication\IMG_40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503" y="1157590"/>
              <a:ext cx="3657600" cy="220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5" descr="Z:\DOE Hydrokinetic Blade\ARL Fabrication\Mold Fabrication\IMG_402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594" y="2780928"/>
              <a:ext cx="947509" cy="58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TextBox 17"/>
          <p:cNvSpPr txBox="1">
            <a:spLocks noChangeArrowheads="1"/>
          </p:cNvSpPr>
          <p:nvPr/>
        </p:nvSpPr>
        <p:spPr bwMode="auto">
          <a:xfrm>
            <a:off x="438150" y="1168400"/>
            <a:ext cx="4319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/>
              <a:t>The mold was completed by bonding honeycomb core to the inner mold skin (flex core was used at the leading edge) followed by a two-ply outer skin of ST94/RC660T.</a:t>
            </a:r>
          </a:p>
        </p:txBody>
      </p:sp>
      <p:sp>
        <p:nvSpPr>
          <p:cNvPr id="5126" name="TextBox 30"/>
          <p:cNvSpPr txBox="1">
            <a:spLocks noChangeArrowheads="1"/>
          </p:cNvSpPr>
          <p:nvPr/>
        </p:nvSpPr>
        <p:spPr bwMode="auto">
          <a:xfrm>
            <a:off x="3065463" y="260350"/>
            <a:ext cx="426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Mold Construction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Z:\DOE Hydrokinetic Blade\ARL Fabrication\Mold Fabrication\IMG_4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28788"/>
            <a:ext cx="6897687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0"/>
          <p:cNvSpPr txBox="1">
            <a:spLocks noChangeArrowheads="1"/>
          </p:cNvSpPr>
          <p:nvPr/>
        </p:nvSpPr>
        <p:spPr bwMode="auto">
          <a:xfrm>
            <a:off x="2987675" y="260350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Mold Construction </a:t>
            </a:r>
          </a:p>
        </p:txBody>
      </p:sp>
      <p:sp>
        <p:nvSpPr>
          <p:cNvPr id="6148" name="TextBox 17"/>
          <p:cNvSpPr txBox="1">
            <a:spLocks noChangeArrowheads="1"/>
          </p:cNvSpPr>
          <p:nvPr/>
        </p:nvSpPr>
        <p:spPr bwMode="auto">
          <a:xfrm>
            <a:off x="0" y="10525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Exploded view of mold with plug.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0"/>
          <p:cNvSpPr txBox="1">
            <a:spLocks noChangeArrowheads="1"/>
          </p:cNvSpPr>
          <p:nvPr/>
        </p:nvSpPr>
        <p:spPr bwMode="auto">
          <a:xfrm>
            <a:off x="2987675" y="260350"/>
            <a:ext cx="426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Ply Template Fabrication </a:t>
            </a:r>
          </a:p>
        </p:txBody>
      </p:sp>
      <p:sp>
        <p:nvSpPr>
          <p:cNvPr id="7171" name="TextBox 17"/>
          <p:cNvSpPr txBox="1">
            <a:spLocks noChangeArrowheads="1"/>
          </p:cNvSpPr>
          <p:nvPr/>
        </p:nvSpPr>
        <p:spPr bwMode="auto">
          <a:xfrm>
            <a:off x="0" y="111918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1800"/>
              <a:t>A template was made for each ply.  </a:t>
            </a:r>
          </a:p>
        </p:txBody>
      </p:sp>
      <p:pic>
        <p:nvPicPr>
          <p:cNvPr id="7172" name="Picture 5" descr="Z:\DOE Hydrokinetic Blade\ARL Fabrication\Template Fabrication\IMG_4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0" y="1125538"/>
            <a:ext cx="9156700" cy="5529262"/>
            <a:chOff x="0" y="1124744"/>
            <a:chExt cx="9156204" cy="5530847"/>
          </a:xfrm>
        </p:grpSpPr>
        <p:pic>
          <p:nvPicPr>
            <p:cNvPr id="8196" name="Picture 2" descr="Z:\DOE Hydrokinetic Blade\ARL Fabrication\First Blade\Suction Side\IMG_427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204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3" descr="Z:\DOE Hydrokinetic Blade\ARL Fabrication\First Blade\Suction Side\IMG_427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4" descr="Z:\DOE Hydrokinetic Blade\ARL Fabrication\First Blade\Suction Side\IMG_427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204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Z:\DOE Hydrokinetic Blade\ARL Fabrication\First Blade\Suction Side\IMG_428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068959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Z:\DOE Hydrokinetic Blade\ARL Fabrication\First Blade\Suction Side\IMG_428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204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Z:\DOE Hydrokinetic Blade\ARL Fabrication\First Blade\Suction Side\IMG_428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68960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Box 1"/>
            <p:cNvSpPr txBox="1">
              <a:spLocks noChangeArrowheads="1"/>
            </p:cNvSpPr>
            <p:nvPr/>
          </p:nvSpPr>
          <p:spPr bwMode="auto">
            <a:xfrm>
              <a:off x="14185" y="2562168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SS1</a:t>
              </a:r>
            </a:p>
          </p:txBody>
        </p:sp>
        <p:sp>
          <p:nvSpPr>
            <p:cNvPr id="8203" name="TextBox 13"/>
            <p:cNvSpPr txBox="1">
              <a:spLocks noChangeArrowheads="1"/>
            </p:cNvSpPr>
            <p:nvPr/>
          </p:nvSpPr>
          <p:spPr bwMode="auto">
            <a:xfrm>
              <a:off x="2300185" y="2557735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SS2</a:t>
              </a:r>
            </a:p>
          </p:txBody>
        </p:sp>
        <p:sp>
          <p:nvSpPr>
            <p:cNvPr id="8204" name="TextBox 15"/>
            <p:cNvSpPr txBox="1">
              <a:spLocks noChangeArrowheads="1"/>
            </p:cNvSpPr>
            <p:nvPr/>
          </p:nvSpPr>
          <p:spPr bwMode="auto">
            <a:xfrm>
              <a:off x="4572000" y="2543720"/>
              <a:ext cx="2286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SS3</a:t>
              </a:r>
            </a:p>
          </p:txBody>
        </p:sp>
        <p:sp>
          <p:nvSpPr>
            <p:cNvPr id="8205" name="TextBox 16"/>
            <p:cNvSpPr txBox="1">
              <a:spLocks noChangeArrowheads="1"/>
            </p:cNvSpPr>
            <p:nvPr/>
          </p:nvSpPr>
          <p:spPr bwMode="auto">
            <a:xfrm>
              <a:off x="6858000" y="2562713"/>
              <a:ext cx="2286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SC27</a:t>
              </a:r>
            </a:p>
          </p:txBody>
        </p:sp>
        <p:sp>
          <p:nvSpPr>
            <p:cNvPr id="8206" name="TextBox 17"/>
            <p:cNvSpPr txBox="1">
              <a:spLocks noChangeArrowheads="1"/>
            </p:cNvSpPr>
            <p:nvPr/>
          </p:nvSpPr>
          <p:spPr bwMode="auto">
            <a:xfrm>
              <a:off x="14185" y="4506384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SC26</a:t>
              </a:r>
            </a:p>
          </p:txBody>
        </p:sp>
        <p:sp>
          <p:nvSpPr>
            <p:cNvPr id="8207" name="TextBox 18"/>
            <p:cNvSpPr txBox="1">
              <a:spLocks noChangeArrowheads="1"/>
            </p:cNvSpPr>
            <p:nvPr/>
          </p:nvSpPr>
          <p:spPr bwMode="auto">
            <a:xfrm>
              <a:off x="2286000" y="4506384"/>
              <a:ext cx="22139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SC25</a:t>
              </a:r>
            </a:p>
          </p:txBody>
        </p:sp>
        <p:pic>
          <p:nvPicPr>
            <p:cNvPr id="8208" name="Picture 11" descr="Z:\DOE Hydrokinetic Blade\ARL Fabrication\First Blade\Suction Side\IMG_428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068960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Box 20"/>
            <p:cNvSpPr txBox="1">
              <a:spLocks noChangeArrowheads="1"/>
            </p:cNvSpPr>
            <p:nvPr/>
          </p:nvSpPr>
          <p:spPr bwMode="auto">
            <a:xfrm>
              <a:off x="4584204" y="4526681"/>
              <a:ext cx="22737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SC24</a:t>
              </a:r>
            </a:p>
          </p:txBody>
        </p:sp>
        <p:pic>
          <p:nvPicPr>
            <p:cNvPr id="8210" name="Picture 12" descr="Z:\DOE Hydrokinetic Blade\ARL Fabrication\First Blade\Suction Side\IMG_428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068958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22"/>
            <p:cNvSpPr txBox="1">
              <a:spLocks noChangeArrowheads="1"/>
            </p:cNvSpPr>
            <p:nvPr/>
          </p:nvSpPr>
          <p:spPr bwMode="auto">
            <a:xfrm>
              <a:off x="6870204" y="4526681"/>
              <a:ext cx="22383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SC23</a:t>
              </a:r>
            </a:p>
          </p:txBody>
        </p:sp>
        <p:pic>
          <p:nvPicPr>
            <p:cNvPr id="8212" name="Picture 13" descr="Z:\DOE Hydrokinetic Blade\ARL Fabrication\First Blade\Suction Side\IMG_428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5" y="4941168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Box 24"/>
            <p:cNvSpPr txBox="1">
              <a:spLocks noChangeArrowheads="1"/>
            </p:cNvSpPr>
            <p:nvPr/>
          </p:nvSpPr>
          <p:spPr bwMode="auto">
            <a:xfrm>
              <a:off x="14185" y="6378592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SC22</a:t>
              </a:r>
            </a:p>
          </p:txBody>
        </p:sp>
        <p:pic>
          <p:nvPicPr>
            <p:cNvPr id="8214" name="Picture 14" descr="Z:\DOE Hydrokinetic Blade\ARL Fabrication\First Blade\Suction Side\IMG_428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94116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Box 26"/>
            <p:cNvSpPr txBox="1">
              <a:spLocks noChangeArrowheads="1"/>
            </p:cNvSpPr>
            <p:nvPr/>
          </p:nvSpPr>
          <p:spPr bwMode="auto">
            <a:xfrm>
              <a:off x="2305296" y="6368105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SC21</a:t>
              </a:r>
            </a:p>
          </p:txBody>
        </p:sp>
        <p:pic>
          <p:nvPicPr>
            <p:cNvPr id="8216" name="Picture 15" descr="Z:\DOE Hydrokinetic Blade\ARL Fabrication\First Blade\Suction Side\IMG_4289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986" y="4941166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Box 28"/>
            <p:cNvSpPr txBox="1">
              <a:spLocks noChangeArrowheads="1"/>
            </p:cNvSpPr>
            <p:nvPr/>
          </p:nvSpPr>
          <p:spPr bwMode="auto">
            <a:xfrm>
              <a:off x="4568078" y="6361033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SC20</a:t>
              </a:r>
            </a:p>
          </p:txBody>
        </p:sp>
        <p:pic>
          <p:nvPicPr>
            <p:cNvPr id="8218" name="Picture 16" descr="Z:\DOE Hydrokinetic Blade\ARL Fabrication\First Blade\Suction Side\IMG_4290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893" y="4941168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9" name="TextBox 30"/>
            <p:cNvSpPr txBox="1">
              <a:spLocks noChangeArrowheads="1"/>
            </p:cNvSpPr>
            <p:nvPr/>
          </p:nvSpPr>
          <p:spPr bwMode="auto">
            <a:xfrm>
              <a:off x="6841161" y="6361032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SC19</a:t>
              </a:r>
            </a:p>
          </p:txBody>
        </p:sp>
      </p:grpSp>
      <p:sp>
        <p:nvSpPr>
          <p:cNvPr id="8195" name="TextBox 30"/>
          <p:cNvSpPr txBox="1">
            <a:spLocks noChangeArrowheads="1"/>
          </p:cNvSpPr>
          <p:nvPr/>
        </p:nvSpPr>
        <p:spPr bwMode="auto">
          <a:xfrm>
            <a:off x="3059113" y="188913"/>
            <a:ext cx="426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Suction Side Lay-up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-3175" y="1125538"/>
            <a:ext cx="9163050" cy="5529262"/>
            <a:chOff x="-3090" y="1124744"/>
            <a:chExt cx="9162426" cy="5530846"/>
          </a:xfrm>
        </p:grpSpPr>
        <p:pic>
          <p:nvPicPr>
            <p:cNvPr id="9220" name="Picture 2" descr="Z:\DOE Hydrokinetic Blade\ARL Fabrication\First Blade\Suction Side\IMG_429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2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Box 6"/>
            <p:cNvSpPr txBox="1">
              <a:spLocks noChangeArrowheads="1"/>
            </p:cNvSpPr>
            <p:nvPr/>
          </p:nvSpPr>
          <p:spPr bwMode="auto">
            <a:xfrm>
              <a:off x="14215" y="2557735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SC18</a:t>
              </a:r>
            </a:p>
          </p:txBody>
        </p:sp>
        <p:pic>
          <p:nvPicPr>
            <p:cNvPr id="9222" name="Picture 3" descr="Z:\DOE Hydrokinetic Blade\ARL Fabrication\First Blade\Suction Side\IMG_429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521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Box 8"/>
            <p:cNvSpPr txBox="1">
              <a:spLocks noChangeArrowheads="1"/>
            </p:cNvSpPr>
            <p:nvPr/>
          </p:nvSpPr>
          <p:spPr bwMode="auto">
            <a:xfrm>
              <a:off x="2286030" y="2554815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SC17</a:t>
              </a:r>
            </a:p>
          </p:txBody>
        </p:sp>
        <p:pic>
          <p:nvPicPr>
            <p:cNvPr id="9224" name="Picture 4" descr="Z:\DOE Hydrokinetic Blade\ARL Fabrication\First Blade\Suction Side\IMG_429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521" y="112474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Box 10"/>
            <p:cNvSpPr txBox="1">
              <a:spLocks noChangeArrowheads="1"/>
            </p:cNvSpPr>
            <p:nvPr/>
          </p:nvSpPr>
          <p:spPr bwMode="auto">
            <a:xfrm>
              <a:off x="4557845" y="2568715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SC16</a:t>
              </a:r>
            </a:p>
          </p:txBody>
        </p:sp>
        <p:pic>
          <p:nvPicPr>
            <p:cNvPr id="9226" name="Picture 5" descr="Z:\DOE Hydrokinetic Blade\ARL Fabrication\First Blade\Suction Side\IMG_429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993" y="1131291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12"/>
            <p:cNvSpPr txBox="1">
              <a:spLocks noChangeArrowheads="1"/>
            </p:cNvSpPr>
            <p:nvPr/>
          </p:nvSpPr>
          <p:spPr bwMode="auto">
            <a:xfrm>
              <a:off x="6887521" y="2554814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SC15</a:t>
              </a:r>
            </a:p>
          </p:txBody>
        </p:sp>
        <p:pic>
          <p:nvPicPr>
            <p:cNvPr id="9228" name="Picture 6" descr="Z:\DOE Hydrokinetic Blade\ARL Fabrication\First Blade\Suction Side\IMG_429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90" y="3068959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Box 15"/>
            <p:cNvSpPr txBox="1">
              <a:spLocks noChangeArrowheads="1"/>
            </p:cNvSpPr>
            <p:nvPr/>
          </p:nvSpPr>
          <p:spPr bwMode="auto">
            <a:xfrm>
              <a:off x="4002" y="4506383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SC14</a:t>
              </a:r>
            </a:p>
          </p:txBody>
        </p:sp>
        <p:pic>
          <p:nvPicPr>
            <p:cNvPr id="9230" name="Picture 7" descr="Z:\DOE Hydrokinetic Blade\ARL Fabrication\First Blade\Suction Side\IMG_429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845" y="3068958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17"/>
            <p:cNvSpPr txBox="1">
              <a:spLocks noChangeArrowheads="1"/>
            </p:cNvSpPr>
            <p:nvPr/>
          </p:nvSpPr>
          <p:spPr bwMode="auto">
            <a:xfrm>
              <a:off x="2271845" y="4502730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SC13</a:t>
              </a:r>
            </a:p>
          </p:txBody>
        </p:sp>
        <p:pic>
          <p:nvPicPr>
            <p:cNvPr id="9232" name="Picture 8" descr="Z:\DOE Hydrokinetic Blade\ARL Fabrication\First Blade\Suction Side\IMG_429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900" y="3065306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Box 19"/>
            <p:cNvSpPr txBox="1">
              <a:spLocks noChangeArrowheads="1"/>
            </p:cNvSpPr>
            <p:nvPr/>
          </p:nvSpPr>
          <p:spPr bwMode="auto">
            <a:xfrm>
              <a:off x="4538900" y="4502729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SC12</a:t>
              </a:r>
            </a:p>
          </p:txBody>
        </p:sp>
        <p:pic>
          <p:nvPicPr>
            <p:cNvPr id="9234" name="Picture 9" descr="Z:\DOE Hydrokinetic Blade\ARL Fabrication\First Blade\Suction Side\IMG_429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150" y="3065305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Box 21"/>
            <p:cNvSpPr txBox="1">
              <a:spLocks noChangeArrowheads="1"/>
            </p:cNvSpPr>
            <p:nvPr/>
          </p:nvSpPr>
          <p:spPr bwMode="auto">
            <a:xfrm>
              <a:off x="6810715" y="4502730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SC11</a:t>
              </a:r>
            </a:p>
          </p:txBody>
        </p:sp>
        <p:pic>
          <p:nvPicPr>
            <p:cNvPr id="9236" name="Picture 10" descr="Z:\DOE Hydrokinetic Blade\ARL Fabrication\First Blade\Suction Side\IMG_430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4116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TextBox 24"/>
            <p:cNvSpPr txBox="1">
              <a:spLocks noChangeArrowheads="1"/>
            </p:cNvSpPr>
            <p:nvPr/>
          </p:nvSpPr>
          <p:spPr bwMode="auto">
            <a:xfrm>
              <a:off x="0" y="6378591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SC10</a:t>
              </a:r>
            </a:p>
          </p:txBody>
        </p:sp>
        <p:pic>
          <p:nvPicPr>
            <p:cNvPr id="9238" name="Picture 11" descr="Z:\DOE Hydrokinetic Blade\ARL Fabrication\First Blade\Suction Side\IMG_430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302" y="494116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9" name="TextBox 26"/>
            <p:cNvSpPr txBox="1">
              <a:spLocks noChangeArrowheads="1"/>
            </p:cNvSpPr>
            <p:nvPr/>
          </p:nvSpPr>
          <p:spPr bwMode="auto">
            <a:xfrm>
              <a:off x="2256302" y="6378590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SC9</a:t>
              </a:r>
            </a:p>
          </p:txBody>
        </p:sp>
        <p:pic>
          <p:nvPicPr>
            <p:cNvPr id="9240" name="Picture 12" descr="Z:\DOE Hydrokinetic Blade\ARL Fabrication\First Blade\Suction Side\IMG_4304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715" y="494116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13" descr="Z:\DOE Hydrokinetic Blade\ARL Fabrication\First Blade\Suction Side\IMG_4303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715" y="494116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Box 29"/>
            <p:cNvSpPr txBox="1">
              <a:spLocks noChangeArrowheads="1"/>
            </p:cNvSpPr>
            <p:nvPr/>
          </p:nvSpPr>
          <p:spPr bwMode="auto">
            <a:xfrm>
              <a:off x="6810714" y="6378588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SC7</a:t>
              </a:r>
            </a:p>
          </p:txBody>
        </p:sp>
        <p:sp>
          <p:nvSpPr>
            <p:cNvPr id="9243" name="TextBox 30"/>
            <p:cNvSpPr txBox="1">
              <a:spLocks noChangeArrowheads="1"/>
            </p:cNvSpPr>
            <p:nvPr/>
          </p:nvSpPr>
          <p:spPr bwMode="auto">
            <a:xfrm>
              <a:off x="4524715" y="6378589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SC8</a:t>
              </a:r>
            </a:p>
          </p:txBody>
        </p:sp>
      </p:grpSp>
      <p:sp>
        <p:nvSpPr>
          <p:cNvPr id="9219" name="TextBox 30"/>
          <p:cNvSpPr txBox="1">
            <a:spLocks noChangeArrowheads="1"/>
          </p:cNvSpPr>
          <p:nvPr/>
        </p:nvSpPr>
        <p:spPr bwMode="auto">
          <a:xfrm>
            <a:off x="3059113" y="188913"/>
            <a:ext cx="426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Suction Side Lay-up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-14288" y="1147763"/>
            <a:ext cx="9156701" cy="3629025"/>
            <a:chOff x="-14155" y="1147414"/>
            <a:chExt cx="9157119" cy="3629976"/>
          </a:xfrm>
        </p:grpSpPr>
        <p:pic>
          <p:nvPicPr>
            <p:cNvPr id="10244" name="Picture 2" descr="Z:\DOE Hydrokinetic Blade\ARL Fabrication\First Blade\Suction Side\IMG_43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1" y="1147415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29521" y="2584839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SC6</a:t>
              </a:r>
            </a:p>
          </p:txBody>
        </p:sp>
        <p:pic>
          <p:nvPicPr>
            <p:cNvPr id="10246" name="Picture 3" descr="Z:\DOE Hydrokinetic Blade\ARL Fabrication\First Blade\Suction Side\IMG_43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336" y="1147414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2301336" y="2584839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SC5</a:t>
              </a:r>
            </a:p>
          </p:txBody>
        </p:sp>
        <p:pic>
          <p:nvPicPr>
            <p:cNvPr id="10248" name="Picture 4" descr="Z:\DOE Hydrokinetic Blade\ARL Fabrication\First Blade\Suction Side\IMG_43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151" y="1147415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Box 9"/>
            <p:cNvSpPr txBox="1">
              <a:spLocks noChangeArrowheads="1"/>
            </p:cNvSpPr>
            <p:nvPr/>
          </p:nvSpPr>
          <p:spPr bwMode="auto">
            <a:xfrm>
              <a:off x="4573151" y="2578877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SC4</a:t>
              </a:r>
            </a:p>
          </p:txBody>
        </p:sp>
        <p:pic>
          <p:nvPicPr>
            <p:cNvPr id="10250" name="Picture 5" descr="Z:\DOE Hydrokinetic Blade\ARL Fabrication\First Blade\Suction Side\IMG_430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964" y="1147415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11"/>
            <p:cNvSpPr txBox="1">
              <a:spLocks noChangeArrowheads="1"/>
            </p:cNvSpPr>
            <p:nvPr/>
          </p:nvSpPr>
          <p:spPr bwMode="auto">
            <a:xfrm>
              <a:off x="6856964" y="2579112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SC3</a:t>
              </a:r>
            </a:p>
          </p:txBody>
        </p:sp>
        <p:pic>
          <p:nvPicPr>
            <p:cNvPr id="10252" name="Picture 6" descr="Z:\DOE Hydrokinetic Blade\ARL Fabrication\First Blade\Suction Side\IMG_430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55" y="306296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14"/>
            <p:cNvSpPr txBox="1">
              <a:spLocks noChangeArrowheads="1"/>
            </p:cNvSpPr>
            <p:nvPr/>
          </p:nvSpPr>
          <p:spPr bwMode="auto">
            <a:xfrm>
              <a:off x="-7063" y="4498751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SC2</a:t>
              </a:r>
            </a:p>
          </p:txBody>
        </p:sp>
        <p:pic>
          <p:nvPicPr>
            <p:cNvPr id="10254" name="Picture 7" descr="Z:\DOE Hydrokinetic Blade\ARL Fabrication\First Blade\Suction Side\IMG_431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042" y="3061327"/>
              <a:ext cx="2286000" cy="171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Box 16"/>
            <p:cNvSpPr txBox="1">
              <a:spLocks noChangeArrowheads="1"/>
            </p:cNvSpPr>
            <p:nvPr/>
          </p:nvSpPr>
          <p:spPr bwMode="auto">
            <a:xfrm>
              <a:off x="2242042" y="4498750"/>
              <a:ext cx="227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</a:rPr>
                <a:t>SC1</a:t>
              </a:r>
            </a:p>
          </p:txBody>
        </p:sp>
      </p:grpSp>
      <p:sp>
        <p:nvSpPr>
          <p:cNvPr id="10243" name="TextBox 30"/>
          <p:cNvSpPr txBox="1">
            <a:spLocks noChangeArrowheads="1"/>
          </p:cNvSpPr>
          <p:nvPr/>
        </p:nvSpPr>
        <p:spPr bwMode="auto">
          <a:xfrm>
            <a:off x="3059113" y="188913"/>
            <a:ext cx="426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Suction Side Lay-up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523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2_Default Design</vt:lpstr>
      <vt:lpstr>Corel WordPerfect 8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tdj2</dc:creator>
  <cp:lastModifiedBy>Dennis Wess</cp:lastModifiedBy>
  <cp:revision>100</cp:revision>
  <cp:lastPrinted>2016-01-04T19:51:54Z</cp:lastPrinted>
  <dcterms:created xsi:type="dcterms:W3CDTF">2007-11-28T15:37:16Z</dcterms:created>
  <dcterms:modified xsi:type="dcterms:W3CDTF">2016-09-06T13:58:07Z</dcterms:modified>
</cp:coreProperties>
</file>